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9" r:id="rId6"/>
    <p:sldId id="262" r:id="rId7"/>
    <p:sldId id="268" r:id="rId8"/>
    <p:sldId id="287" r:id="rId9"/>
    <p:sldId id="260" r:id="rId10"/>
    <p:sldId id="264" r:id="rId11"/>
    <p:sldId id="266" r:id="rId12"/>
    <p:sldId id="283" r:id="rId13"/>
    <p:sldId id="284" r:id="rId14"/>
    <p:sldId id="28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8F0"/>
    <a:srgbClr val="A2BFD8"/>
    <a:srgbClr val="4C7AC0"/>
    <a:srgbClr val="2E5CB6"/>
    <a:srgbClr val="023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4" autoAdjust="0"/>
    <p:restoredTop sz="87220" autoAdjust="0"/>
  </p:normalViewPr>
  <p:slideViewPr>
    <p:cSldViewPr snapToGrid="0" snapToObjects="1">
      <p:cViewPr varScale="1">
        <p:scale>
          <a:sx n="70" d="100"/>
          <a:sy n="70" d="100"/>
        </p:scale>
        <p:origin x="26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en_milnes:Documents:Projects:CompSci:origins:Demo: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en_milnes:Documents:Projects:CompSci:origins:Demo: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Method 1</c:v>
          </c:tx>
          <c:marker>
            <c:symbol val="none"/>
          </c:marker>
          <c:cat>
            <c:numRef>
              <c:f>Sheet1!$A$3:$A$8</c:f>
              <c:numCache>
                <c:formatCode>General</c:formatCode>
                <c:ptCount val="6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</c:numCache>
            </c:numRef>
          </c:cat>
          <c:val>
            <c:numRef>
              <c:f>Sheet1!$B$3:$B$7</c:f>
              <c:numCache>
                <c:formatCode>General</c:formatCode>
                <c:ptCount val="5"/>
                <c:pt idx="0">
                  <c:v>3.69</c:v>
                </c:pt>
                <c:pt idx="1">
                  <c:v>3.35</c:v>
                </c:pt>
                <c:pt idx="2">
                  <c:v>3.5</c:v>
                </c:pt>
                <c:pt idx="3">
                  <c:v>3.72</c:v>
                </c:pt>
                <c:pt idx="4">
                  <c:v>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5F-426A-B216-D6C58A937C7B}"/>
            </c:ext>
          </c:extLst>
        </c:ser>
        <c:ser>
          <c:idx val="1"/>
          <c:order val="1"/>
          <c:tx>
            <c:v>Method 2</c:v>
          </c:tx>
          <c:marker>
            <c:symbol val="none"/>
          </c:marker>
          <c:val>
            <c:numRef>
              <c:f>Sheet1!$C$3:$C$7</c:f>
              <c:numCache>
                <c:formatCode>General</c:formatCode>
                <c:ptCount val="5"/>
                <c:pt idx="0">
                  <c:v>3.94</c:v>
                </c:pt>
                <c:pt idx="1">
                  <c:v>3.38</c:v>
                </c:pt>
                <c:pt idx="2">
                  <c:v>3.49</c:v>
                </c:pt>
                <c:pt idx="3">
                  <c:v>3.49</c:v>
                </c:pt>
                <c:pt idx="4">
                  <c:v>3.56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5F-426A-B216-D6C58A937C7B}"/>
            </c:ext>
          </c:extLst>
        </c:ser>
        <c:ser>
          <c:idx val="2"/>
          <c:order val="2"/>
          <c:tx>
            <c:v>Method 3</c:v>
          </c:tx>
          <c:marker>
            <c:symbol val="none"/>
          </c:marker>
          <c:val>
            <c:numRef>
              <c:f>Sheet1!$D$3:$D$7</c:f>
              <c:numCache>
                <c:formatCode>General</c:formatCode>
                <c:ptCount val="5"/>
                <c:pt idx="0">
                  <c:v>4.55</c:v>
                </c:pt>
                <c:pt idx="1">
                  <c:v>4.99</c:v>
                </c:pt>
                <c:pt idx="2">
                  <c:v>5.57</c:v>
                </c:pt>
                <c:pt idx="3">
                  <c:v>6.03</c:v>
                </c:pt>
                <c:pt idx="4">
                  <c:v>6.63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5F-426A-B216-D6C58A937C7B}"/>
            </c:ext>
          </c:extLst>
        </c:ser>
        <c:ser>
          <c:idx val="3"/>
          <c:order val="3"/>
          <c:tx>
            <c:v>Method 4</c:v>
          </c:tx>
          <c:marker>
            <c:symbol val="none"/>
          </c:marker>
          <c:val>
            <c:numRef>
              <c:f>Sheet1!$E$3:$E$7</c:f>
              <c:numCache>
                <c:formatCode>General</c:formatCode>
                <c:ptCount val="5"/>
                <c:pt idx="0">
                  <c:v>3.02</c:v>
                </c:pt>
                <c:pt idx="1">
                  <c:v>3.28</c:v>
                </c:pt>
                <c:pt idx="2">
                  <c:v>3.91</c:v>
                </c:pt>
                <c:pt idx="3">
                  <c:v>3.56</c:v>
                </c:pt>
                <c:pt idx="4">
                  <c:v>3.36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25F-426A-B216-D6C58A937C7B}"/>
            </c:ext>
          </c:extLst>
        </c:ser>
        <c:ser>
          <c:idx val="4"/>
          <c:order val="4"/>
          <c:tx>
            <c:v>Method 5</c:v>
          </c:tx>
          <c:marker>
            <c:symbol val="none"/>
          </c:marker>
          <c:val>
            <c:numRef>
              <c:f>Sheet1!$F$3:$F$7</c:f>
              <c:numCache>
                <c:formatCode>General</c:formatCode>
                <c:ptCount val="5"/>
                <c:pt idx="0">
                  <c:v>6.4</c:v>
                </c:pt>
                <c:pt idx="1">
                  <c:v>6.43</c:v>
                </c:pt>
                <c:pt idx="2">
                  <c:v>7.54</c:v>
                </c:pt>
                <c:pt idx="3">
                  <c:v>6.55</c:v>
                </c:pt>
                <c:pt idx="4">
                  <c:v>5.54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25F-426A-B216-D6C58A937C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4714488"/>
        <c:axId val="2115431112"/>
      </c:lineChart>
      <c:catAx>
        <c:axId val="2114714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5431112"/>
        <c:crosses val="autoZero"/>
        <c:auto val="1"/>
        <c:lblAlgn val="ctr"/>
        <c:lblOffset val="100"/>
        <c:noMultiLvlLbl val="0"/>
      </c:catAx>
      <c:valAx>
        <c:axId val="2115431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47144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Method 1</c:v>
          </c:tx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31-41F5-B77C-ED1DEE633681}"/>
            </c:ext>
          </c:extLst>
        </c:ser>
        <c:ser>
          <c:idx val="1"/>
          <c:order val="1"/>
          <c:tx>
            <c:v>Method 2</c:v>
          </c:tx>
          <c:invertIfNegative val="0"/>
          <c:val>
            <c:numRef>
              <c:f>Sheet1!$C$7</c:f>
              <c:numCache>
                <c:formatCode>General</c:formatCode>
                <c:ptCount val="1"/>
                <c:pt idx="0">
                  <c:v>3.56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31-41F5-B77C-ED1DEE633681}"/>
            </c:ext>
          </c:extLst>
        </c:ser>
        <c:ser>
          <c:idx val="2"/>
          <c:order val="2"/>
          <c:tx>
            <c:v>Method 3</c:v>
          </c:tx>
          <c:invertIfNegative val="0"/>
          <c:val>
            <c:numRef>
              <c:f>Sheet1!$D$7</c:f>
              <c:numCache>
                <c:formatCode>General</c:formatCode>
                <c:ptCount val="1"/>
                <c:pt idx="0">
                  <c:v>6.63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31-41F5-B77C-ED1DEE633681}"/>
            </c:ext>
          </c:extLst>
        </c:ser>
        <c:ser>
          <c:idx val="3"/>
          <c:order val="3"/>
          <c:tx>
            <c:v>Method 4</c:v>
          </c:tx>
          <c:invertIfNegative val="0"/>
          <c:val>
            <c:numRef>
              <c:f>Sheet1!$E$7</c:f>
              <c:numCache>
                <c:formatCode>General</c:formatCode>
                <c:ptCount val="1"/>
                <c:pt idx="0">
                  <c:v>3.36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31-41F5-B77C-ED1DEE633681}"/>
            </c:ext>
          </c:extLst>
        </c:ser>
        <c:ser>
          <c:idx val="4"/>
          <c:order val="4"/>
          <c:tx>
            <c:v>Method 5</c:v>
          </c:tx>
          <c:invertIfNegative val="0"/>
          <c:val>
            <c:numRef>
              <c:f>Sheet1!$F$7</c:f>
              <c:numCache>
                <c:formatCode>General</c:formatCode>
                <c:ptCount val="1"/>
                <c:pt idx="0">
                  <c:v>5.54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31-41F5-B77C-ED1DEE633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82680"/>
        <c:axId val="2115485736"/>
      </c:barChart>
      <c:catAx>
        <c:axId val="2115482680"/>
        <c:scaling>
          <c:orientation val="minMax"/>
        </c:scaling>
        <c:delete val="0"/>
        <c:axPos val="b"/>
        <c:majorTickMark val="out"/>
        <c:minorTickMark val="none"/>
        <c:tickLblPos val="nextTo"/>
        <c:crossAx val="2115485736"/>
        <c:crosses val="autoZero"/>
        <c:auto val="1"/>
        <c:lblAlgn val="ctr"/>
        <c:lblOffset val="100"/>
        <c:noMultiLvlLbl val="0"/>
      </c:catAx>
      <c:valAx>
        <c:axId val="21154857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548268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4BC4D-56CB-7E41-9987-D1581A0D55EA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48EE5-2136-2E46-A2CF-62ADBF5F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5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first challenge when modeling traffic is that there is a huge amount of variation when it comes to junctions</a:t>
            </a:r>
          </a:p>
          <a:p>
            <a:r>
              <a:rPr lang="en-US" baseline="0" dirty="0"/>
              <a:t>We need to consider how many exits the junctions have, as well as how many lanes each road has and which exits can be used by the different lanes of traffic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begin moving</a:t>
            </a:r>
            <a:r>
              <a:rPr lang="en-US" baseline="0" dirty="0"/>
              <a:t> vehicles through the junction.</a:t>
            </a:r>
          </a:p>
          <a:p>
            <a:r>
              <a:rPr lang="en-US" baseline="0" dirty="0"/>
              <a:t>At a certain point the priorities will change such that this route is no longer the most effective way easing congestion and we will switch to the new best route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have also incorporated a cost of switching between</a:t>
            </a:r>
            <a:r>
              <a:rPr lang="en-US" baseline="0" dirty="0"/>
              <a:t> routes, this is accurate to real junctions because traffic lights take time to change safely and cars take time to start moving</a:t>
            </a:r>
          </a:p>
          <a:p>
            <a:r>
              <a:rPr lang="en-US" baseline="0" dirty="0"/>
              <a:t>Without this cost the simulation would simply flip flop between routes as cars are let through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introduce</a:t>
            </a:r>
            <a:r>
              <a:rPr lang="en-US" baseline="0" dirty="0"/>
              <a:t> cars into our junction in a realistic manner we have used a Poisson distribution</a:t>
            </a:r>
          </a:p>
          <a:p>
            <a:r>
              <a:rPr lang="en-US" baseline="0" dirty="0"/>
              <a:t>This allows us to have an element of randomness whilst still being able to control the overall traffic level and evaluate our model at high and low traffic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Driverless Cars – Rerouting cars</a:t>
            </a:r>
          </a:p>
          <a:p>
            <a:r>
              <a:rPr lang="en-US" sz="1200" dirty="0"/>
              <a:t>Machine learning – Traffic Patterns (Rush Hour)</a:t>
            </a:r>
          </a:p>
          <a:p>
            <a:r>
              <a:rPr lang="en-US" sz="1200" dirty="0"/>
              <a:t>Whole city of networked traffic lights communicating,</a:t>
            </a:r>
            <a:r>
              <a:rPr lang="en-US" sz="1200" baseline="0" dirty="0"/>
              <a:t> potential to stop traffic jams because of a whole city of communicating lights.</a:t>
            </a:r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3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</a:t>
            </a:r>
            <a:r>
              <a:rPr lang="en-US" baseline="0" dirty="0"/>
              <a:t> also the road user to consider, roads are used by cars, buses, cyclist and pedestrians and these can each have their own rules when moving through or across a 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</a:t>
            </a:r>
            <a:r>
              <a:rPr lang="en-US" baseline="0" dirty="0"/>
              <a:t> our limited time frame we decided to focus on a single type of junction</a:t>
            </a:r>
          </a:p>
          <a:p>
            <a:r>
              <a:rPr lang="en-US" baseline="0" dirty="0"/>
              <a:t>We chose to use a crossroad as it is a very common junction, particularly in cities where congestion is highest</a:t>
            </a:r>
          </a:p>
          <a:p>
            <a:r>
              <a:rPr lang="en-US" baseline="0" dirty="0"/>
              <a:t>It represents the rules of other junctions such as T junctions quite well too, you can think of a t junction as a crossroad where one exit is permanently disabled</a:t>
            </a:r>
          </a:p>
          <a:p>
            <a:r>
              <a:rPr lang="en-US" baseline="0" dirty="0"/>
              <a:t>It also fits well with what we are intending to show as many crossroads are controlled by traffic lights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decided</a:t>
            </a:r>
            <a:r>
              <a:rPr lang="en-US" baseline="0" dirty="0"/>
              <a:t> to include a separate lane for each exit, controlled by its own traffic light,</a:t>
            </a:r>
          </a:p>
          <a:p>
            <a:r>
              <a:rPr lang="en-US" baseline="0" dirty="0"/>
              <a:t>This means we know where each car is intending to go and we can deal on cars on a destination basis</a:t>
            </a:r>
          </a:p>
          <a:p>
            <a:r>
              <a:rPr lang="en-US" baseline="0" dirty="0"/>
              <a:t>We also made the rule that for each lane, a car must wait for the one ahead of it to clear the junction before it enters the 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</a:t>
            </a:r>
            <a:r>
              <a:rPr lang="en-US" baseline="0" dirty="0"/>
              <a:t> have a junction to work with, next we needed to work out where traffic is in our system in order to determine which lanes to enable.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one of the roads coming into our junction,</a:t>
            </a:r>
          </a:p>
          <a:p>
            <a:r>
              <a:rPr lang="en-US" baseline="0" dirty="0"/>
              <a:t>You can see that e</a:t>
            </a:r>
            <a:r>
              <a:rPr lang="en-US" dirty="0"/>
              <a:t>ach</a:t>
            </a:r>
            <a:r>
              <a:rPr lang="en-US" baseline="0" dirty="0"/>
              <a:t> lane in our road contains a number of cars and each car has a wait time associated with it</a:t>
            </a:r>
          </a:p>
          <a:p>
            <a:r>
              <a:rPr lang="en-US" baseline="0" dirty="0"/>
              <a:t>Using these values we can come up with an priority value for each 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5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calculated a priority value</a:t>
            </a:r>
            <a:r>
              <a:rPr lang="en-US" baseline="0" dirty="0"/>
              <a:t> for each lane</a:t>
            </a:r>
            <a:r>
              <a:rPr lang="en-US" dirty="0"/>
              <a:t> we can easily</a:t>
            </a:r>
            <a:r>
              <a:rPr lang="en-US" baseline="0" dirty="0"/>
              <a:t> see where on our junction we need to let cars through most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we cannot simply</a:t>
            </a:r>
            <a:r>
              <a:rPr lang="en-US" baseline="0" dirty="0"/>
              <a:t> set the light to green on all the most important routes because cars may collide with each other in the junction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calculated a priority value</a:t>
            </a:r>
            <a:r>
              <a:rPr lang="en-US" baseline="0" dirty="0"/>
              <a:t> for each lane</a:t>
            </a:r>
            <a:r>
              <a:rPr lang="en-US" dirty="0"/>
              <a:t> we can easily</a:t>
            </a:r>
            <a:r>
              <a:rPr lang="en-US" baseline="0" dirty="0"/>
              <a:t> see where on our junction we need to let cars through most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we cannot simply</a:t>
            </a:r>
            <a:r>
              <a:rPr lang="en-US" baseline="0" dirty="0"/>
              <a:t> set the light to green on all the most important routes because cars may collide with each other in the junction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So, we need to look at the possible paths through the junction, </a:t>
            </a:r>
          </a:p>
          <a:p>
            <a:r>
              <a:rPr lang="en-US" baseline="0" dirty="0"/>
              <a:t>these are all the possible states that the traffic lights can be in whilst not allowing collisions.</a:t>
            </a:r>
          </a:p>
          <a:p>
            <a:r>
              <a:rPr lang="en-US" baseline="0" dirty="0"/>
              <a:t>For safety we have assumed that we do not know which exit lane a car is taking so each exit can only have one lane feeding into it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0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9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5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2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7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6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9E184-8393-AE49-860E-B81D11A8C5F6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5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Modeling a junction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9662"/>
          <a:stretch/>
        </p:blipFill>
        <p:spPr>
          <a:xfrm>
            <a:off x="6042921" y="2064773"/>
            <a:ext cx="2608493" cy="2613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060" r="24143"/>
          <a:stretch/>
        </p:blipFill>
        <p:spPr>
          <a:xfrm>
            <a:off x="3276254" y="2064779"/>
            <a:ext cx="2625489" cy="2613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3439" r="11408"/>
          <a:stretch/>
        </p:blipFill>
        <p:spPr>
          <a:xfrm>
            <a:off x="516238" y="2064618"/>
            <a:ext cx="2619178" cy="26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9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Priorities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rou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7" y="1256488"/>
            <a:ext cx="4652467" cy="465246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23642" y="1743482"/>
            <a:ext cx="360000" cy="360000"/>
          </a:xfrm>
          <a:prstGeom prst="rect">
            <a:avLst/>
          </a:prstGeom>
          <a:solidFill>
            <a:srgbClr val="0234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23642" y="2194192"/>
            <a:ext cx="360000" cy="360000"/>
          </a:xfrm>
          <a:prstGeom prst="rect">
            <a:avLst/>
          </a:prstGeom>
          <a:solidFill>
            <a:srgbClr val="2E5CB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23642" y="2644902"/>
            <a:ext cx="360000" cy="360000"/>
          </a:xfrm>
          <a:prstGeom prst="rect">
            <a:avLst/>
          </a:prstGeom>
          <a:solidFill>
            <a:srgbClr val="4C7A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23642" y="3095612"/>
            <a:ext cx="360000" cy="360000"/>
          </a:xfrm>
          <a:prstGeom prst="rect">
            <a:avLst/>
          </a:prstGeom>
          <a:solidFill>
            <a:srgbClr val="A2BFD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23642" y="3546322"/>
            <a:ext cx="360000" cy="360000"/>
          </a:xfrm>
          <a:prstGeom prst="rect">
            <a:avLst/>
          </a:prstGeom>
          <a:solidFill>
            <a:srgbClr val="DEE8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2558" y="3906902"/>
            <a:ext cx="207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Low </a:t>
            </a:r>
            <a:r>
              <a:rPr lang="en-GB" sz="2800" dirty="0"/>
              <a:t>priority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558" y="1125930"/>
            <a:ext cx="207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High </a:t>
            </a:r>
            <a:r>
              <a:rPr lang="en-GB" sz="2800" dirty="0"/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21749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Arrivals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29" y="1105257"/>
            <a:ext cx="6126842" cy="49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8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Results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98441" y="5662001"/>
            <a:ext cx="150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341" y="2821273"/>
            <a:ext cx="148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Average</a:t>
            </a:r>
          </a:p>
          <a:p>
            <a:pPr algn="ctr"/>
            <a:r>
              <a:rPr lang="en-GB" sz="2800" dirty="0"/>
              <a:t>wait (s)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3539157"/>
              </p:ext>
            </p:extLst>
          </p:nvPr>
        </p:nvGraphicFramePr>
        <p:xfrm>
          <a:off x="1591940" y="1251185"/>
          <a:ext cx="7088960" cy="4355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0941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Results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6341" y="2821273"/>
            <a:ext cx="148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Average</a:t>
            </a:r>
          </a:p>
          <a:p>
            <a:pPr algn="ctr"/>
            <a:r>
              <a:rPr lang="en-GB" sz="2800" dirty="0"/>
              <a:t>wait (s)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783503"/>
              </p:ext>
            </p:extLst>
          </p:nvPr>
        </p:nvGraphicFramePr>
        <p:xfrm>
          <a:off x="1742003" y="1251185"/>
          <a:ext cx="6818233" cy="4355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69778" y="5662001"/>
            <a:ext cx="7364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Comparison of wait times for rate=1</a:t>
            </a:r>
          </a:p>
        </p:txBody>
      </p:sp>
    </p:spTree>
    <p:extLst>
      <p:ext uri="{BB962C8B-B14F-4D97-AF65-F5344CB8AC3E}">
        <p14:creationId xmlns:p14="http://schemas.microsoft.com/office/powerpoint/2010/main" val="422361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riverless-cars-now-street-legal-in-california-a52115750a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 b="1080"/>
          <a:stretch>
            <a:fillRect/>
          </a:stretch>
        </p:blipFill>
        <p:spPr>
          <a:xfrm>
            <a:off x="402689" y="1241779"/>
            <a:ext cx="3924718" cy="2158444"/>
          </a:xfrm>
        </p:spPr>
      </p:pic>
      <p:sp>
        <p:nvSpPr>
          <p:cNvPr id="5" name="TextBox 4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Future technologies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3" descr="machine-learn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4910667" y="1467557"/>
            <a:ext cx="3968491" cy="2182517"/>
          </a:xfrm>
          <a:prstGeom prst="rect">
            <a:avLst/>
          </a:prstGeom>
        </p:spPr>
      </p:pic>
      <p:pic>
        <p:nvPicPr>
          <p:cNvPr id="8" name="Content Placeholder 3" descr="modern-city-network-port-free-desktop-wallpaper-2560x14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908755" y="4037228"/>
            <a:ext cx="4397023" cy="24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9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Modeling a junction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323" r="9837"/>
          <a:stretch/>
        </p:blipFill>
        <p:spPr>
          <a:xfrm>
            <a:off x="516239" y="1949806"/>
            <a:ext cx="3992966" cy="3330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9410" r="11226"/>
          <a:stretch/>
        </p:blipFill>
        <p:spPr>
          <a:xfrm>
            <a:off x="4629774" y="1949806"/>
            <a:ext cx="3954596" cy="33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Modeling a junction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R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97" y="1786149"/>
            <a:ext cx="3285702" cy="3285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0956" y="1786149"/>
            <a:ext cx="3943117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Crossroad junction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Very common junction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Very similar rules for T junctions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Often controlled by traffic lights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Manageable number of routes</a:t>
            </a:r>
          </a:p>
        </p:txBody>
      </p:sp>
    </p:spTree>
    <p:extLst>
      <p:ext uri="{BB962C8B-B14F-4D97-AF65-F5344CB8AC3E}">
        <p14:creationId xmlns:p14="http://schemas.microsoft.com/office/powerpoint/2010/main" val="3149799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Modeling a junction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R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97" y="1786149"/>
            <a:ext cx="3285702" cy="3285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0956" y="1786149"/>
            <a:ext cx="3943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Crossroad junction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Individual lane for each exit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One car per lane in the junction at a time</a:t>
            </a:r>
          </a:p>
          <a:p>
            <a:pPr marL="342900" indent="-342900">
              <a:buFont typeface="Arial"/>
              <a:buChar char="•"/>
            </a:pPr>
            <a:endParaRPr lang="en-GB" sz="2800" dirty="0"/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It takes one time unit for a car to move through the junction</a:t>
            </a:r>
          </a:p>
        </p:txBody>
      </p:sp>
    </p:spTree>
    <p:extLst>
      <p:ext uri="{BB962C8B-B14F-4D97-AF65-F5344CB8AC3E}">
        <p14:creationId xmlns:p14="http://schemas.microsoft.com/office/powerpoint/2010/main" val="358721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Priorities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blan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7" y="1256488"/>
            <a:ext cx="4652467" cy="46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6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a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323"/>
          <a:stretch/>
        </p:blipFill>
        <p:spPr>
          <a:xfrm>
            <a:off x="-1" y="1413256"/>
            <a:ext cx="9227393" cy="3867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Priorities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car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1376" y="1727575"/>
            <a:ext cx="877557" cy="1658206"/>
          </a:xfrm>
          <a:prstGeom prst="rect">
            <a:avLst/>
          </a:prstGeom>
        </p:spPr>
      </p:pic>
      <p:pic>
        <p:nvPicPr>
          <p:cNvPr id="8" name="Picture 7" descr="car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9582" y="1727575"/>
            <a:ext cx="877557" cy="1658206"/>
          </a:xfrm>
          <a:prstGeom prst="rect">
            <a:avLst/>
          </a:prstGeom>
        </p:spPr>
      </p:pic>
      <p:pic>
        <p:nvPicPr>
          <p:cNvPr id="9" name="Picture 8" descr="car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7789" y="1727574"/>
            <a:ext cx="877557" cy="1658206"/>
          </a:xfrm>
          <a:prstGeom prst="rect">
            <a:avLst/>
          </a:prstGeom>
        </p:spPr>
      </p:pic>
      <p:pic>
        <p:nvPicPr>
          <p:cNvPr id="10" name="Picture 9" descr="car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1376" y="3305650"/>
            <a:ext cx="877557" cy="1658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134" y="1553570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t=5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6991" y="1553570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t=12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6921" y="1553570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t=2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6991" y="4623581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t=24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086514" y="1950931"/>
            <a:ext cx="1403" cy="17253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50020" y="1950931"/>
            <a:ext cx="1403" cy="17253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405806" y="1945359"/>
            <a:ext cx="1403" cy="17253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079561" y="4592823"/>
            <a:ext cx="1" cy="15797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271519" y="1553570"/>
            <a:ext cx="4964152" cy="229113"/>
            <a:chOff x="2271519" y="3130564"/>
            <a:chExt cx="4964152" cy="229113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2271519" y="3130564"/>
              <a:ext cx="0" cy="229113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235671" y="3130564"/>
              <a:ext cx="0" cy="229113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271519" y="3138289"/>
              <a:ext cx="4964152" cy="1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7235671" y="1551850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c=3</a:t>
            </a:r>
          </a:p>
        </p:txBody>
      </p:sp>
      <p:grpSp>
        <p:nvGrpSpPr>
          <p:cNvPr id="36" name="Group 35"/>
          <p:cNvGrpSpPr/>
          <p:nvPr/>
        </p:nvGrpSpPr>
        <p:grpSpPr>
          <a:xfrm flipV="1">
            <a:off x="2271519" y="4856133"/>
            <a:ext cx="1647738" cy="229113"/>
            <a:chOff x="2271519" y="3130564"/>
            <a:chExt cx="1647738" cy="229113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2271519" y="3130564"/>
              <a:ext cx="0" cy="229113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919257" y="3130564"/>
              <a:ext cx="0" cy="229113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271519" y="3138288"/>
              <a:ext cx="1647738" cy="1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919258" y="4623581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c=1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0956" y="5613973"/>
            <a:ext cx="3943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 – vehicle count</a:t>
            </a:r>
          </a:p>
          <a:p>
            <a:r>
              <a:rPr lang="en-US" sz="2400" dirty="0"/>
              <a:t>t – waiting time</a:t>
            </a:r>
          </a:p>
        </p:txBody>
      </p:sp>
    </p:spTree>
    <p:extLst>
      <p:ext uri="{BB962C8B-B14F-4D97-AF65-F5344CB8AC3E}">
        <p14:creationId xmlns:p14="http://schemas.microsoft.com/office/powerpoint/2010/main" val="74761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Calculating Priorities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2478" y="1125930"/>
            <a:ext cx="588648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000" dirty="0"/>
              <a:t>Method 1:</a:t>
            </a:r>
          </a:p>
          <a:p>
            <a:r>
              <a:rPr lang="en-GB" sz="2000" dirty="0"/>
              <a:t>	Assigns priority based on </a:t>
            </a:r>
            <a:r>
              <a:rPr lang="en-GB" sz="2000" b="1" dirty="0"/>
              <a:t>total</a:t>
            </a:r>
            <a:r>
              <a:rPr lang="en-GB" sz="2000" dirty="0"/>
              <a:t> wait time.</a:t>
            </a:r>
          </a:p>
          <a:p>
            <a:endParaRPr lang="en-GB" sz="2000" dirty="0"/>
          </a:p>
          <a:p>
            <a:r>
              <a:rPr lang="en-GB" sz="2000" dirty="0"/>
              <a:t>Method 2:</a:t>
            </a:r>
          </a:p>
          <a:p>
            <a:r>
              <a:rPr lang="en-GB" sz="2000" dirty="0"/>
              <a:t>	Assigns priority based on </a:t>
            </a:r>
            <a:r>
              <a:rPr lang="en-GB" sz="2000" b="1" dirty="0"/>
              <a:t>highest</a:t>
            </a:r>
            <a:r>
              <a:rPr lang="en-GB" sz="2000" dirty="0"/>
              <a:t> wait time.</a:t>
            </a:r>
          </a:p>
          <a:p>
            <a:endParaRPr lang="en-GB" sz="2000" dirty="0"/>
          </a:p>
          <a:p>
            <a:r>
              <a:rPr lang="en-GB" sz="2000" dirty="0"/>
              <a:t>Method 3:</a:t>
            </a:r>
          </a:p>
          <a:p>
            <a:r>
              <a:rPr lang="en-GB" sz="2000" dirty="0"/>
              <a:t>	Assigns priority based on </a:t>
            </a:r>
            <a:r>
              <a:rPr lang="en-GB" sz="2000" b="1" dirty="0"/>
              <a:t>product</a:t>
            </a:r>
            <a:r>
              <a:rPr lang="en-GB" sz="2000" dirty="0"/>
              <a:t> of wait times.</a:t>
            </a:r>
          </a:p>
          <a:p>
            <a:endParaRPr lang="en-GB" sz="2000" dirty="0"/>
          </a:p>
          <a:p>
            <a:r>
              <a:rPr lang="en-GB" sz="2000" dirty="0"/>
              <a:t>Method 4:</a:t>
            </a:r>
          </a:p>
          <a:p>
            <a:r>
              <a:rPr lang="en-GB" sz="2000" dirty="0"/>
              <a:t>	Number of cars in the lane.</a:t>
            </a:r>
          </a:p>
          <a:p>
            <a:endParaRPr lang="en-GB" sz="2000" dirty="0"/>
          </a:p>
          <a:p>
            <a:r>
              <a:rPr lang="en-GB" sz="2000" dirty="0"/>
              <a:t>Method 5:</a:t>
            </a:r>
          </a:p>
          <a:p>
            <a:r>
              <a:rPr lang="en-GB" sz="2000" dirty="0"/>
              <a:t>	Fixed timer system.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5449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Priorities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023642" y="1743482"/>
            <a:ext cx="360000" cy="360000"/>
          </a:xfrm>
          <a:prstGeom prst="rect">
            <a:avLst/>
          </a:prstGeom>
          <a:solidFill>
            <a:srgbClr val="0234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23642" y="2194192"/>
            <a:ext cx="360000" cy="360000"/>
          </a:xfrm>
          <a:prstGeom prst="rect">
            <a:avLst/>
          </a:prstGeom>
          <a:solidFill>
            <a:srgbClr val="2E5CB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3642" y="2644902"/>
            <a:ext cx="360000" cy="360000"/>
          </a:xfrm>
          <a:prstGeom prst="rect">
            <a:avLst/>
          </a:prstGeom>
          <a:solidFill>
            <a:srgbClr val="4C7A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3642" y="3095612"/>
            <a:ext cx="360000" cy="360000"/>
          </a:xfrm>
          <a:prstGeom prst="rect">
            <a:avLst/>
          </a:prstGeom>
          <a:solidFill>
            <a:srgbClr val="A2BFD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3642" y="3546322"/>
            <a:ext cx="360000" cy="360000"/>
          </a:xfrm>
          <a:prstGeom prst="rect">
            <a:avLst/>
          </a:prstGeom>
          <a:solidFill>
            <a:srgbClr val="DEE8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58" y="3906902"/>
            <a:ext cx="207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Low </a:t>
            </a:r>
            <a:r>
              <a:rPr lang="en-GB" sz="2800" dirty="0"/>
              <a:t>priority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558" y="1125930"/>
            <a:ext cx="207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High </a:t>
            </a:r>
            <a:r>
              <a:rPr lang="en-GB" sz="2800" dirty="0"/>
              <a:t>priority</a:t>
            </a:r>
          </a:p>
        </p:txBody>
      </p:sp>
      <p:pic>
        <p:nvPicPr>
          <p:cNvPr id="15" name="Picture 14" descr="import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7" y="1256488"/>
            <a:ext cx="4652467" cy="46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8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Priorities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p1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22" y="1291437"/>
            <a:ext cx="1229360" cy="1229360"/>
          </a:xfrm>
          <a:prstGeom prst="rect">
            <a:avLst/>
          </a:prstGeom>
        </p:spPr>
      </p:pic>
      <p:pic>
        <p:nvPicPr>
          <p:cNvPr id="6" name="Picture 5" descr="p1_9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02" y="1291437"/>
            <a:ext cx="1229360" cy="1229360"/>
          </a:xfrm>
          <a:prstGeom prst="rect">
            <a:avLst/>
          </a:prstGeom>
        </p:spPr>
      </p:pic>
      <p:pic>
        <p:nvPicPr>
          <p:cNvPr id="7" name="Picture 6" descr="p2_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22" y="3003077"/>
            <a:ext cx="1229360" cy="1229360"/>
          </a:xfrm>
          <a:prstGeom prst="rect">
            <a:avLst/>
          </a:prstGeom>
        </p:spPr>
      </p:pic>
      <p:pic>
        <p:nvPicPr>
          <p:cNvPr id="11" name="Picture 10" descr="p2_9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62" y="3003077"/>
            <a:ext cx="1229360" cy="1229360"/>
          </a:xfrm>
          <a:prstGeom prst="rect">
            <a:avLst/>
          </a:prstGeom>
        </p:spPr>
      </p:pic>
      <p:pic>
        <p:nvPicPr>
          <p:cNvPr id="12" name="Picture 11" descr="p2_18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2" y="3003077"/>
            <a:ext cx="1229360" cy="1229360"/>
          </a:xfrm>
          <a:prstGeom prst="rect">
            <a:avLst/>
          </a:prstGeom>
        </p:spPr>
      </p:pic>
      <p:pic>
        <p:nvPicPr>
          <p:cNvPr id="13" name="Picture 12" descr="p2_27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02" y="3003077"/>
            <a:ext cx="1229360" cy="1229360"/>
          </a:xfrm>
          <a:prstGeom prst="rect">
            <a:avLst/>
          </a:prstGeom>
        </p:spPr>
      </p:pic>
      <p:pic>
        <p:nvPicPr>
          <p:cNvPr id="14" name="Picture 13" descr="p3_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62" y="1291437"/>
            <a:ext cx="1229360" cy="1229360"/>
          </a:xfrm>
          <a:prstGeom prst="rect">
            <a:avLst/>
          </a:prstGeom>
        </p:spPr>
      </p:pic>
      <p:pic>
        <p:nvPicPr>
          <p:cNvPr id="15" name="Picture 14" descr="p4_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22" y="4714717"/>
            <a:ext cx="1229360" cy="1229360"/>
          </a:xfrm>
          <a:prstGeom prst="rect">
            <a:avLst/>
          </a:prstGeom>
        </p:spPr>
      </p:pic>
      <p:pic>
        <p:nvPicPr>
          <p:cNvPr id="16" name="Picture 15" descr="p4_9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62" y="4714717"/>
            <a:ext cx="1229360" cy="1229360"/>
          </a:xfrm>
          <a:prstGeom prst="rect">
            <a:avLst/>
          </a:prstGeom>
        </p:spPr>
      </p:pic>
      <p:pic>
        <p:nvPicPr>
          <p:cNvPr id="17" name="Picture 16" descr="p4_18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2" y="4714717"/>
            <a:ext cx="1229360" cy="1229360"/>
          </a:xfrm>
          <a:prstGeom prst="rect">
            <a:avLst/>
          </a:prstGeom>
        </p:spPr>
      </p:pic>
      <p:pic>
        <p:nvPicPr>
          <p:cNvPr id="18" name="Picture 17" descr="p4_270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02" y="4714717"/>
            <a:ext cx="1229360" cy="122936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754574" y="2761937"/>
            <a:ext cx="5868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54574" y="4473577"/>
            <a:ext cx="5868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135937" y="1291437"/>
            <a:ext cx="0" cy="137701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9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785</Words>
  <Application>Microsoft Office PowerPoint</Application>
  <PresentationFormat>On-screen Show (4:3)</PresentationFormat>
  <Paragraphs>101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M</dc:creator>
  <cp:lastModifiedBy>varadhan kalidasan</cp:lastModifiedBy>
  <cp:revision>45</cp:revision>
  <dcterms:created xsi:type="dcterms:W3CDTF">2014-12-13T09:41:53Z</dcterms:created>
  <dcterms:modified xsi:type="dcterms:W3CDTF">2016-06-15T12:08:44Z</dcterms:modified>
</cp:coreProperties>
</file>